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 Vietnam" panose="020B0604020202020204" charset="0"/>
      <p:regular r:id="rId12"/>
    </p:embeddedFont>
    <p:embeddedFont>
      <p:font typeface="Be Vietnam Ultra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49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4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12.svg"/><Relationship Id="rId10" Type="http://schemas.openxmlformats.org/officeDocument/2006/relationships/image" Target="../media/image41.svg"/><Relationship Id="rId4" Type="http://schemas.openxmlformats.org/officeDocument/2006/relationships/image" Target="../media/image11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svg"/><Relationship Id="rId2" Type="http://schemas.openxmlformats.org/officeDocument/2006/relationships/slideLayout" Target="../slideLayouts/slideLayout7.xml"/><Relationship Id="rId1" Type="http://schemas.openxmlformats.org/officeDocument/2006/relationships/video" Target="https://youtu.be/mKEJXVT0Nyw?si=JyoZ5fhfdz8wTucz" TargetMode="External"/><Relationship Id="rId6" Type="http://schemas.openxmlformats.org/officeDocument/2006/relationships/image" Target="../media/image47.png"/><Relationship Id="rId11" Type="http://schemas.openxmlformats.org/officeDocument/2006/relationships/hyperlink" Target="https://www.youtube.com/watch?v=mKEJXVT0Nyw" TargetMode="External"/><Relationship Id="rId5" Type="http://schemas.openxmlformats.org/officeDocument/2006/relationships/image" Target="../media/image46.svg"/><Relationship Id="rId10" Type="http://schemas.openxmlformats.org/officeDocument/2006/relationships/image" Target="../media/image51.jpe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5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9247">
            <a:off x="-871459" y="366258"/>
            <a:ext cx="3322234" cy="3382284"/>
          </a:xfrm>
          <a:custGeom>
            <a:avLst/>
            <a:gdLst/>
            <a:ahLst/>
            <a:cxnLst/>
            <a:rect l="l" t="t" r="r" b="b"/>
            <a:pathLst>
              <a:path w="3322234" h="3382284">
                <a:moveTo>
                  <a:pt x="0" y="0"/>
                </a:moveTo>
                <a:lnTo>
                  <a:pt x="3322233" y="0"/>
                </a:lnTo>
                <a:lnTo>
                  <a:pt x="3322233" y="3382284"/>
                </a:lnTo>
                <a:lnTo>
                  <a:pt x="0" y="338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39825" y="9149168"/>
            <a:ext cx="619475" cy="619475"/>
          </a:xfrm>
          <a:custGeom>
            <a:avLst/>
            <a:gdLst/>
            <a:ahLst/>
            <a:cxnLst/>
            <a:rect l="l" t="t" r="r" b="b"/>
            <a:pathLst>
              <a:path w="619475" h="619475">
                <a:moveTo>
                  <a:pt x="0" y="0"/>
                </a:moveTo>
                <a:lnTo>
                  <a:pt x="619475" y="0"/>
                </a:lnTo>
                <a:lnTo>
                  <a:pt x="619475" y="619475"/>
                </a:lnTo>
                <a:lnTo>
                  <a:pt x="0" y="61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39825" y="7867881"/>
            <a:ext cx="619475" cy="619475"/>
          </a:xfrm>
          <a:custGeom>
            <a:avLst/>
            <a:gdLst/>
            <a:ahLst/>
            <a:cxnLst/>
            <a:rect l="l" t="t" r="r" b="b"/>
            <a:pathLst>
              <a:path w="619475" h="619475">
                <a:moveTo>
                  <a:pt x="0" y="0"/>
                </a:moveTo>
                <a:lnTo>
                  <a:pt x="619475" y="0"/>
                </a:lnTo>
                <a:lnTo>
                  <a:pt x="619475" y="619475"/>
                </a:lnTo>
                <a:lnTo>
                  <a:pt x="0" y="61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376660" y="8177618"/>
            <a:ext cx="1117496" cy="1117496"/>
          </a:xfrm>
          <a:custGeom>
            <a:avLst/>
            <a:gdLst/>
            <a:ahLst/>
            <a:cxnLst/>
            <a:rect l="l" t="t" r="r" b="b"/>
            <a:pathLst>
              <a:path w="1117496" h="1117496">
                <a:moveTo>
                  <a:pt x="0" y="0"/>
                </a:moveTo>
                <a:lnTo>
                  <a:pt x="1117496" y="0"/>
                </a:lnTo>
                <a:lnTo>
                  <a:pt x="1117496" y="1117496"/>
                </a:lnTo>
                <a:lnTo>
                  <a:pt x="0" y="111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10055059" y="-62874"/>
            <a:ext cx="772289" cy="2183149"/>
          </a:xfrm>
          <a:custGeom>
            <a:avLst/>
            <a:gdLst/>
            <a:ahLst/>
            <a:cxnLst/>
            <a:rect l="l" t="t" r="r" b="b"/>
            <a:pathLst>
              <a:path w="772289" h="2183149">
                <a:moveTo>
                  <a:pt x="0" y="0"/>
                </a:moveTo>
                <a:lnTo>
                  <a:pt x="772289" y="0"/>
                </a:lnTo>
                <a:lnTo>
                  <a:pt x="772289" y="2183148"/>
                </a:lnTo>
                <a:lnTo>
                  <a:pt x="0" y="2183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38473" y="-2057400"/>
            <a:ext cx="4681937" cy="4114800"/>
          </a:xfrm>
          <a:custGeom>
            <a:avLst/>
            <a:gdLst/>
            <a:ahLst/>
            <a:cxnLst/>
            <a:rect l="l" t="t" r="r" b="b"/>
            <a:pathLst>
              <a:path w="4681937" h="4114800">
                <a:moveTo>
                  <a:pt x="0" y="0"/>
                </a:moveTo>
                <a:lnTo>
                  <a:pt x="4681936" y="0"/>
                </a:lnTo>
                <a:lnTo>
                  <a:pt x="46819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962602" y="7711243"/>
            <a:ext cx="4681937" cy="4114800"/>
          </a:xfrm>
          <a:custGeom>
            <a:avLst/>
            <a:gdLst/>
            <a:ahLst/>
            <a:cxnLst/>
            <a:rect l="l" t="t" r="r" b="b"/>
            <a:pathLst>
              <a:path w="4681937" h="4114800">
                <a:moveTo>
                  <a:pt x="0" y="0"/>
                </a:moveTo>
                <a:lnTo>
                  <a:pt x="4681936" y="0"/>
                </a:lnTo>
                <a:lnTo>
                  <a:pt x="46819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3890895"/>
            <a:ext cx="18288000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AI in Medical Service &amp; Health Care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10518" y="5742377"/>
            <a:ext cx="110669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Presented by Thi Ngoc Phung Cao and </a:t>
            </a:r>
            <a:r>
              <a:rPr lang="en-US" sz="2799" dirty="0" err="1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Soyeong</a:t>
            </a:r>
            <a:r>
              <a:rPr lang="en-US" sz="2799" dirty="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 Yi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004184" cy="10287000"/>
            <a:chOff x="0" y="0"/>
            <a:chExt cx="1333891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583" r="17583"/>
            <a:stretch>
              <a:fillRect/>
            </a:stretch>
          </p:blipFill>
          <p:spPr>
            <a:xfrm>
              <a:off x="0" y="0"/>
              <a:ext cx="13338912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1266126" y="3437063"/>
            <a:ext cx="4405880" cy="815088"/>
          </a:xfrm>
          <a:custGeom>
            <a:avLst/>
            <a:gdLst/>
            <a:ahLst/>
            <a:cxnLst/>
            <a:rect l="l" t="t" r="r" b="b"/>
            <a:pathLst>
              <a:path w="4405880" h="815088">
                <a:moveTo>
                  <a:pt x="0" y="0"/>
                </a:moveTo>
                <a:lnTo>
                  <a:pt x="4405880" y="0"/>
                </a:lnTo>
                <a:lnTo>
                  <a:pt x="4405880" y="815088"/>
                </a:lnTo>
                <a:lnTo>
                  <a:pt x="0" y="815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266126" y="4318826"/>
            <a:ext cx="6542261" cy="135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 you!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22340">
            <a:off x="5151173" y="8100452"/>
            <a:ext cx="6208971" cy="4773147"/>
          </a:xfrm>
          <a:custGeom>
            <a:avLst/>
            <a:gdLst/>
            <a:ahLst/>
            <a:cxnLst/>
            <a:rect l="l" t="t" r="r" b="b"/>
            <a:pathLst>
              <a:path w="6208971" h="4773147">
                <a:moveTo>
                  <a:pt x="0" y="0"/>
                </a:moveTo>
                <a:lnTo>
                  <a:pt x="6208972" y="0"/>
                </a:lnTo>
                <a:lnTo>
                  <a:pt x="6208972" y="4773146"/>
                </a:lnTo>
                <a:lnTo>
                  <a:pt x="0" y="477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5236" y="8707756"/>
            <a:ext cx="1201733" cy="1101088"/>
          </a:xfrm>
          <a:custGeom>
            <a:avLst/>
            <a:gdLst/>
            <a:ahLst/>
            <a:cxnLst/>
            <a:rect l="l" t="t" r="r" b="b"/>
            <a:pathLst>
              <a:path w="1201733" h="1101088">
                <a:moveTo>
                  <a:pt x="0" y="0"/>
                </a:moveTo>
                <a:lnTo>
                  <a:pt x="1201733" y="0"/>
                </a:lnTo>
                <a:lnTo>
                  <a:pt x="1201733" y="1101088"/>
                </a:lnTo>
                <a:lnTo>
                  <a:pt x="0" y="1101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4281674" y="-1177749"/>
            <a:ext cx="1762921" cy="3310650"/>
          </a:xfrm>
          <a:custGeom>
            <a:avLst/>
            <a:gdLst/>
            <a:ahLst/>
            <a:cxnLst/>
            <a:rect l="l" t="t" r="r" b="b"/>
            <a:pathLst>
              <a:path w="1762921" h="3310650">
                <a:moveTo>
                  <a:pt x="1762920" y="3310650"/>
                </a:moveTo>
                <a:lnTo>
                  <a:pt x="0" y="3310650"/>
                </a:lnTo>
                <a:lnTo>
                  <a:pt x="0" y="0"/>
                </a:lnTo>
                <a:lnTo>
                  <a:pt x="1762920" y="0"/>
                </a:lnTo>
                <a:lnTo>
                  <a:pt x="1762920" y="33106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885825"/>
            <a:ext cx="18288000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6"/>
              </a:lnSpc>
            </a:pPr>
            <a:r>
              <a:rPr lang="en-US" sz="8033" b="1" dirty="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1. 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76783" y="2496819"/>
            <a:ext cx="14134434" cy="5045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679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Development in AI applications in skin cancer screening and diagnosis </a:t>
            </a:r>
          </a:p>
          <a:p>
            <a:pPr marL="734055" lvl="1" indent="-367027" algn="l">
              <a:lnSpc>
                <a:spcPts val="679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Deep Learning CNNs, which have achieved dermatologist-level accuracy</a:t>
            </a:r>
          </a:p>
          <a:p>
            <a:pPr marL="734055" lvl="1" indent="-367027" algn="l">
              <a:lnSpc>
                <a:spcPts val="679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Integrate clinical data, analyze multiple lesions simultaneously, and Learn from whole-slide images</a:t>
            </a:r>
          </a:p>
        </p:txBody>
      </p:sp>
      <p:sp>
        <p:nvSpPr>
          <p:cNvPr id="7" name="Freeform 7"/>
          <p:cNvSpPr/>
          <p:nvPr/>
        </p:nvSpPr>
        <p:spPr>
          <a:xfrm>
            <a:off x="14479877" y="6472464"/>
            <a:ext cx="3462680" cy="5876471"/>
          </a:xfrm>
          <a:custGeom>
            <a:avLst/>
            <a:gdLst/>
            <a:ahLst/>
            <a:cxnLst/>
            <a:rect l="l" t="t" r="r" b="b"/>
            <a:pathLst>
              <a:path w="3462680" h="5876471">
                <a:moveTo>
                  <a:pt x="0" y="0"/>
                </a:moveTo>
                <a:lnTo>
                  <a:pt x="3462680" y="0"/>
                </a:lnTo>
                <a:lnTo>
                  <a:pt x="3462680" y="5876472"/>
                </a:lnTo>
                <a:lnTo>
                  <a:pt x="0" y="5876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3382521"/>
            <a:ext cx="5875779" cy="587577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DC68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27013" y="38792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92452" y="-1839162"/>
            <a:ext cx="4253023" cy="4114800"/>
          </a:xfrm>
          <a:custGeom>
            <a:avLst/>
            <a:gdLst/>
            <a:ahLst/>
            <a:cxnLst/>
            <a:rect l="l" t="t" r="r" b="b"/>
            <a:pathLst>
              <a:path w="4253023" h="4114800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885825"/>
            <a:ext cx="18288000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6"/>
              </a:lnSpc>
              <a:spcBef>
                <a:spcPct val="0"/>
              </a:spcBef>
            </a:pPr>
            <a:r>
              <a:rPr lang="en-US" sz="8033" b="1" dirty="0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2. Overview of </a:t>
            </a:r>
            <a:r>
              <a:rPr lang="en-US" sz="8033" b="1" dirty="0" err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SkinVisions</a:t>
            </a:r>
            <a:endParaRPr lang="en-US" sz="8033" b="1" dirty="0">
              <a:solidFill>
                <a:srgbClr val="D13B53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70410" y="3134871"/>
            <a:ext cx="10188890" cy="504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 dirty="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Artificial intelligence-based application that can detect skin cancers  </a:t>
            </a:r>
          </a:p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 dirty="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Provide users with personalized advice </a:t>
            </a:r>
          </a:p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 dirty="0" err="1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Devide</a:t>
            </a:r>
            <a:r>
              <a:rPr lang="en-US" sz="3399" dirty="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 skin lesions into three risk categories</a:t>
            </a:r>
          </a:p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 dirty="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Sensitivity ranging from 41.3% to 83.3% and specificity from 60.0% to 82.9%</a:t>
            </a:r>
          </a:p>
        </p:txBody>
      </p:sp>
      <p:sp>
        <p:nvSpPr>
          <p:cNvPr id="8" name="Freeform 8"/>
          <p:cNvSpPr/>
          <p:nvPr/>
        </p:nvSpPr>
        <p:spPr>
          <a:xfrm>
            <a:off x="13880074" y="9258300"/>
            <a:ext cx="4086468" cy="776429"/>
          </a:xfrm>
          <a:custGeom>
            <a:avLst/>
            <a:gdLst/>
            <a:ahLst/>
            <a:cxnLst/>
            <a:rect l="l" t="t" r="r" b="b"/>
            <a:pathLst>
              <a:path w="4086468" h="776429">
                <a:moveTo>
                  <a:pt x="0" y="0"/>
                </a:moveTo>
                <a:lnTo>
                  <a:pt x="4086468" y="0"/>
                </a:lnTo>
                <a:lnTo>
                  <a:pt x="4086468" y="776429"/>
                </a:lnTo>
                <a:lnTo>
                  <a:pt x="0" y="776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11" t="-12439" r="-17629" b="-447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516252" y="8229600"/>
            <a:ext cx="4053078" cy="4114800"/>
          </a:xfrm>
          <a:custGeom>
            <a:avLst/>
            <a:gdLst/>
            <a:ahLst/>
            <a:cxnLst/>
            <a:rect l="l" t="t" r="r" b="b"/>
            <a:pathLst>
              <a:path w="4053078" h="4114800">
                <a:moveTo>
                  <a:pt x="0" y="0"/>
                </a:moveTo>
                <a:lnTo>
                  <a:pt x="4053078" y="0"/>
                </a:lnTo>
                <a:lnTo>
                  <a:pt x="40530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64831" y="-570755"/>
            <a:ext cx="2529662" cy="1141510"/>
          </a:xfrm>
          <a:custGeom>
            <a:avLst/>
            <a:gdLst/>
            <a:ahLst/>
            <a:cxnLst/>
            <a:rect l="l" t="t" r="r" b="b"/>
            <a:pathLst>
              <a:path w="2529662" h="1141510">
                <a:moveTo>
                  <a:pt x="0" y="0"/>
                </a:moveTo>
                <a:lnTo>
                  <a:pt x="2529662" y="0"/>
                </a:lnTo>
                <a:lnTo>
                  <a:pt x="2529662" y="1141510"/>
                </a:lnTo>
                <a:lnTo>
                  <a:pt x="0" y="114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25966" y="446930"/>
            <a:ext cx="9698703" cy="111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6"/>
              </a:lnSpc>
              <a:spcBef>
                <a:spcPct val="0"/>
              </a:spcBef>
            </a:pPr>
            <a:r>
              <a:rPr lang="en-US" sz="6533" b="1" dirty="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3. Data &amp; Preprocessing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605188" y="0"/>
            <a:ext cx="7682812" cy="10287000"/>
            <a:chOff x="0" y="0"/>
            <a:chExt cx="10243749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l="2278" r="2278"/>
            <a:stretch>
              <a:fillRect/>
            </a:stretch>
          </p:blipFill>
          <p:spPr>
            <a:xfrm>
              <a:off x="0" y="0"/>
              <a:ext cx="10243749" cy="137160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25966" y="1987548"/>
            <a:ext cx="9981361" cy="727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AF0F0"/>
                </a:solidFill>
                <a:latin typeface="Be Vietnam"/>
                <a:ea typeface="Be Vietnam"/>
                <a:cs typeface="Be Vietnam"/>
                <a:sym typeface="Be Vietnam"/>
              </a:rPr>
              <a:t>Images of skin lesion collected form dermatological sources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AF0F0"/>
                </a:solidFill>
                <a:latin typeface="Be Vietnam"/>
                <a:ea typeface="Be Vietnam"/>
                <a:cs typeface="Be Vietnam"/>
                <a:sym typeface="Be Vietnam"/>
              </a:rPr>
              <a:t>Images are resized to a fixed resolution and normalized to reduce lighting and color variations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AF0F0"/>
                </a:solidFill>
                <a:latin typeface="Be Vietnam"/>
                <a:ea typeface="Be Vietnam"/>
                <a:cs typeface="Be Vietnam"/>
                <a:sym typeface="Be Vietnam"/>
              </a:rPr>
              <a:t>Simple filters to remove noise such as hair and shadow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AF0F0"/>
                </a:solidFill>
                <a:latin typeface="Be Vietnam"/>
                <a:ea typeface="Be Vietnam"/>
                <a:cs typeface="Be Vietnam"/>
                <a:sym typeface="Be Vietnam"/>
              </a:rPr>
              <a:t>Images are segmented by U-Net model and converted to RGB</a:t>
            </a:r>
          </a:p>
          <a:p>
            <a:pPr marL="734055" lvl="1" indent="-367027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FAF0F0"/>
                </a:solidFill>
                <a:latin typeface="Be Vietnam"/>
                <a:ea typeface="Be Vietnam"/>
                <a:cs typeface="Be Vietnam"/>
                <a:sym typeface="Be Vietnam"/>
              </a:rPr>
              <a:t>Augmentation methods are applied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54047">
            <a:off x="13051279" y="7246642"/>
            <a:ext cx="6616388" cy="6376544"/>
          </a:xfrm>
          <a:custGeom>
            <a:avLst/>
            <a:gdLst/>
            <a:ahLst/>
            <a:cxnLst/>
            <a:rect l="l" t="t" r="r" b="b"/>
            <a:pathLst>
              <a:path w="6616388" h="6376544">
                <a:moveTo>
                  <a:pt x="0" y="0"/>
                </a:moveTo>
                <a:lnTo>
                  <a:pt x="6616388" y="0"/>
                </a:lnTo>
                <a:lnTo>
                  <a:pt x="6616388" y="6376544"/>
                </a:lnTo>
                <a:lnTo>
                  <a:pt x="0" y="637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1365163"/>
            <a:ext cx="5856546" cy="4787726"/>
          </a:xfrm>
          <a:custGeom>
            <a:avLst/>
            <a:gdLst/>
            <a:ahLst/>
            <a:cxnLst/>
            <a:rect l="l" t="t" r="r" b="b"/>
            <a:pathLst>
              <a:path w="5856546" h="4787726">
                <a:moveTo>
                  <a:pt x="0" y="0"/>
                </a:moveTo>
                <a:lnTo>
                  <a:pt x="5856546" y="0"/>
                </a:lnTo>
                <a:lnTo>
                  <a:pt x="5856546" y="4787726"/>
                </a:lnTo>
                <a:lnTo>
                  <a:pt x="0" y="4787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422194" y="-1571248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691361" flipH="1">
            <a:off x="-1571339" y="6488940"/>
            <a:ext cx="3142678" cy="4114800"/>
          </a:xfrm>
          <a:custGeom>
            <a:avLst/>
            <a:gdLst/>
            <a:ahLst/>
            <a:cxnLst/>
            <a:rect l="l" t="t" r="r" b="b"/>
            <a:pathLst>
              <a:path w="3142678" h="4114800">
                <a:moveTo>
                  <a:pt x="3142678" y="0"/>
                </a:moveTo>
                <a:lnTo>
                  <a:pt x="0" y="0"/>
                </a:lnTo>
                <a:lnTo>
                  <a:pt x="0" y="4114800"/>
                </a:lnTo>
                <a:lnTo>
                  <a:pt x="3142678" y="4114800"/>
                </a:lnTo>
                <a:lnTo>
                  <a:pt x="314267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447463" y="4245120"/>
            <a:ext cx="2331203" cy="2331203"/>
            <a:chOff x="0" y="0"/>
            <a:chExt cx="3108270" cy="310827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108270" cy="3108270"/>
              <a:chOff x="0" y="0"/>
              <a:chExt cx="613979" cy="61397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13979" cy="613979"/>
              </a:xfrm>
              <a:custGeom>
                <a:avLst/>
                <a:gdLst/>
                <a:ahLst/>
                <a:cxnLst/>
                <a:rect l="l" t="t" r="r" b="b"/>
                <a:pathLst>
                  <a:path w="613979" h="613979">
                    <a:moveTo>
                      <a:pt x="0" y="0"/>
                    </a:moveTo>
                    <a:lnTo>
                      <a:pt x="613979" y="0"/>
                    </a:lnTo>
                    <a:lnTo>
                      <a:pt x="613979" y="613979"/>
                    </a:lnTo>
                    <a:lnTo>
                      <a:pt x="0" y="613979"/>
                    </a:lnTo>
                    <a:close/>
                  </a:path>
                </a:pathLst>
              </a:custGeom>
              <a:solidFill>
                <a:srgbClr val="DC68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613979" cy="652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97052" y="300889"/>
              <a:ext cx="2514165" cy="2506493"/>
            </a:xfrm>
            <a:custGeom>
              <a:avLst/>
              <a:gdLst/>
              <a:ahLst/>
              <a:cxnLst/>
              <a:rect l="l" t="t" r="r" b="b"/>
              <a:pathLst>
                <a:path w="2514165" h="2506493">
                  <a:moveTo>
                    <a:pt x="0" y="0"/>
                  </a:moveTo>
                  <a:lnTo>
                    <a:pt x="2514166" y="0"/>
                  </a:lnTo>
                  <a:lnTo>
                    <a:pt x="2514166" y="2506493"/>
                  </a:lnTo>
                  <a:lnTo>
                    <a:pt x="0" y="2506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2524" r="-276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509335" y="4245120"/>
            <a:ext cx="2331203" cy="2331203"/>
            <a:chOff x="0" y="0"/>
            <a:chExt cx="3108270" cy="310827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108270" cy="3108270"/>
              <a:chOff x="0" y="0"/>
              <a:chExt cx="613979" cy="61397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13979" cy="613979"/>
              </a:xfrm>
              <a:custGeom>
                <a:avLst/>
                <a:gdLst/>
                <a:ahLst/>
                <a:cxnLst/>
                <a:rect l="l" t="t" r="r" b="b"/>
                <a:pathLst>
                  <a:path w="613979" h="613979">
                    <a:moveTo>
                      <a:pt x="0" y="0"/>
                    </a:moveTo>
                    <a:lnTo>
                      <a:pt x="613979" y="0"/>
                    </a:lnTo>
                    <a:lnTo>
                      <a:pt x="613979" y="613979"/>
                    </a:lnTo>
                    <a:lnTo>
                      <a:pt x="0" y="613979"/>
                    </a:lnTo>
                    <a:close/>
                  </a:path>
                </a:pathLst>
              </a:custGeom>
              <a:solidFill>
                <a:srgbClr val="DC68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613979" cy="652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297052" y="300889"/>
              <a:ext cx="2514165" cy="2506493"/>
            </a:xfrm>
            <a:custGeom>
              <a:avLst/>
              <a:gdLst/>
              <a:ahLst/>
              <a:cxnLst/>
              <a:rect l="l" t="t" r="r" b="b"/>
              <a:pathLst>
                <a:path w="2514165" h="2506493">
                  <a:moveTo>
                    <a:pt x="0" y="0"/>
                  </a:moveTo>
                  <a:lnTo>
                    <a:pt x="2514166" y="0"/>
                  </a:lnTo>
                  <a:lnTo>
                    <a:pt x="2514166" y="2506493"/>
                  </a:lnTo>
                  <a:lnTo>
                    <a:pt x="0" y="2506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0284" t="-38655" r="-52453" b="-1872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16288" y="4245120"/>
            <a:ext cx="2331203" cy="2331203"/>
            <a:chOff x="0" y="0"/>
            <a:chExt cx="3108270" cy="310827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108270" cy="3108270"/>
              <a:chOff x="0" y="0"/>
              <a:chExt cx="613979" cy="61397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13979" cy="613979"/>
              </a:xfrm>
              <a:custGeom>
                <a:avLst/>
                <a:gdLst/>
                <a:ahLst/>
                <a:cxnLst/>
                <a:rect l="l" t="t" r="r" b="b"/>
                <a:pathLst>
                  <a:path w="613979" h="613979">
                    <a:moveTo>
                      <a:pt x="0" y="0"/>
                    </a:moveTo>
                    <a:lnTo>
                      <a:pt x="613979" y="0"/>
                    </a:lnTo>
                    <a:lnTo>
                      <a:pt x="613979" y="613979"/>
                    </a:lnTo>
                    <a:lnTo>
                      <a:pt x="0" y="613979"/>
                    </a:lnTo>
                    <a:close/>
                  </a:path>
                </a:pathLst>
              </a:custGeom>
              <a:solidFill>
                <a:srgbClr val="DC68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613979" cy="6520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97052" y="358882"/>
              <a:ext cx="2514165" cy="2506493"/>
            </a:xfrm>
            <a:custGeom>
              <a:avLst/>
              <a:gdLst/>
              <a:ahLst/>
              <a:cxnLst/>
              <a:rect l="l" t="t" r="r" b="b"/>
              <a:pathLst>
                <a:path w="2514165" h="2506493">
                  <a:moveTo>
                    <a:pt x="0" y="0"/>
                  </a:moveTo>
                  <a:lnTo>
                    <a:pt x="2514166" y="0"/>
                  </a:lnTo>
                  <a:lnTo>
                    <a:pt x="2514166" y="2506493"/>
                  </a:lnTo>
                  <a:lnTo>
                    <a:pt x="0" y="2506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801" y="885825"/>
            <a:ext cx="18288000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4. Core Algorithms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09335" y="6583791"/>
            <a:ext cx="2331203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16288" y="6583791"/>
            <a:ext cx="2331203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Medium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47463" y="6583791"/>
            <a:ext cx="2331203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High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49484" y="2539429"/>
            <a:ext cx="15189032" cy="117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Convolutional Neural Networks (CNNs)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analyze smartphone images and classify them into 3 groups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94023" y="7975474"/>
            <a:ext cx="5129848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Sensitivity 41–83 %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44942" y="7975474"/>
            <a:ext cx="5129848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Specificity 60–83 %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00877" y="7975474"/>
            <a:ext cx="5129848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13B53"/>
                </a:solidFill>
                <a:latin typeface="Be Vietnam"/>
                <a:ea typeface="Be Vietnam"/>
                <a:cs typeface="Be Vietnam"/>
                <a:sym typeface="Be Vietnam"/>
              </a:rPr>
              <a:t>AUROC 0.62–0.72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22340">
            <a:off x="-3104486" y="6075326"/>
            <a:ext cx="6208971" cy="4773147"/>
          </a:xfrm>
          <a:custGeom>
            <a:avLst/>
            <a:gdLst/>
            <a:ahLst/>
            <a:cxnLst/>
            <a:rect l="l" t="t" r="r" b="b"/>
            <a:pathLst>
              <a:path w="6208971" h="4773147">
                <a:moveTo>
                  <a:pt x="0" y="0"/>
                </a:moveTo>
                <a:lnTo>
                  <a:pt x="6208972" y="0"/>
                </a:lnTo>
                <a:lnTo>
                  <a:pt x="6208972" y="4773147"/>
                </a:lnTo>
                <a:lnTo>
                  <a:pt x="0" y="47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14308" y="8707756"/>
            <a:ext cx="1201733" cy="1101088"/>
          </a:xfrm>
          <a:custGeom>
            <a:avLst/>
            <a:gdLst/>
            <a:ahLst/>
            <a:cxnLst/>
            <a:rect l="l" t="t" r="r" b="b"/>
            <a:pathLst>
              <a:path w="1201733" h="1101088">
                <a:moveTo>
                  <a:pt x="0" y="0"/>
                </a:moveTo>
                <a:lnTo>
                  <a:pt x="1201734" y="0"/>
                </a:lnTo>
                <a:lnTo>
                  <a:pt x="1201734" y="1101088"/>
                </a:lnTo>
                <a:lnTo>
                  <a:pt x="0" y="1101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4281674" y="-1177749"/>
            <a:ext cx="1762921" cy="3310650"/>
          </a:xfrm>
          <a:custGeom>
            <a:avLst/>
            <a:gdLst/>
            <a:ahLst/>
            <a:cxnLst/>
            <a:rect l="l" t="t" r="r" b="b"/>
            <a:pathLst>
              <a:path w="1762921" h="3310650">
                <a:moveTo>
                  <a:pt x="1762920" y="3310650"/>
                </a:moveTo>
                <a:lnTo>
                  <a:pt x="0" y="3310650"/>
                </a:lnTo>
                <a:lnTo>
                  <a:pt x="0" y="0"/>
                </a:lnTo>
                <a:lnTo>
                  <a:pt x="1762920" y="0"/>
                </a:lnTo>
                <a:lnTo>
                  <a:pt x="1762920" y="33106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867592" y="2654981"/>
            <a:ext cx="8552816" cy="5858679"/>
          </a:xfrm>
          <a:custGeom>
            <a:avLst/>
            <a:gdLst/>
            <a:ahLst/>
            <a:cxnLst/>
            <a:rect l="l" t="t" r="r" b="b"/>
            <a:pathLst>
              <a:path w="8552816" h="5858679">
                <a:moveTo>
                  <a:pt x="0" y="0"/>
                </a:moveTo>
                <a:lnTo>
                  <a:pt x="8552816" y="0"/>
                </a:lnTo>
                <a:lnTo>
                  <a:pt x="8552816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691012">
            <a:off x="6978537" y="6806143"/>
            <a:ext cx="1277343" cy="1037841"/>
          </a:xfrm>
          <a:custGeom>
            <a:avLst/>
            <a:gdLst/>
            <a:ahLst/>
            <a:cxnLst/>
            <a:rect l="l" t="t" r="r" b="b"/>
            <a:pathLst>
              <a:path w="1277343" h="1037841">
                <a:moveTo>
                  <a:pt x="0" y="0"/>
                </a:moveTo>
                <a:lnTo>
                  <a:pt x="1277343" y="0"/>
                </a:lnTo>
                <a:lnTo>
                  <a:pt x="1277343" y="1037841"/>
                </a:lnTo>
                <a:lnTo>
                  <a:pt x="0" y="1037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550537" flipH="1">
            <a:off x="4606622" y="2406241"/>
            <a:ext cx="1013582" cy="1400458"/>
          </a:xfrm>
          <a:custGeom>
            <a:avLst/>
            <a:gdLst/>
            <a:ahLst/>
            <a:cxnLst/>
            <a:rect l="l" t="t" r="r" b="b"/>
            <a:pathLst>
              <a:path w="1013582" h="1400458">
                <a:moveTo>
                  <a:pt x="1013581" y="0"/>
                </a:moveTo>
                <a:lnTo>
                  <a:pt x="0" y="0"/>
                </a:lnTo>
                <a:lnTo>
                  <a:pt x="0" y="1400458"/>
                </a:lnTo>
                <a:lnTo>
                  <a:pt x="1013581" y="1400458"/>
                </a:lnTo>
                <a:lnTo>
                  <a:pt x="101358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885825"/>
            <a:ext cx="18288000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6"/>
              </a:lnSpc>
              <a:spcBef>
                <a:spcPct val="0"/>
              </a:spcBef>
            </a:pPr>
            <a:r>
              <a:rPr lang="en-US" sz="8033" b="1" dirty="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5. Evaluation Metrics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13770"/>
            <a:ext cx="390976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8DDDD"/>
                </a:solidFill>
                <a:latin typeface="Be Vietnam"/>
                <a:ea typeface="Be Vietnam"/>
                <a:cs typeface="Be Vietnam"/>
                <a:sym typeface="Be Vietnam"/>
              </a:rPr>
              <a:t>1204 lesions tests</a:t>
            </a:r>
          </a:p>
        </p:txBody>
      </p:sp>
      <p:sp>
        <p:nvSpPr>
          <p:cNvPr id="10" name="AutoShape 10"/>
          <p:cNvSpPr/>
          <p:nvPr/>
        </p:nvSpPr>
        <p:spPr>
          <a:xfrm flipH="1" flipV="1">
            <a:off x="7934190" y="5143500"/>
            <a:ext cx="6023159" cy="9193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957349" y="5827872"/>
            <a:ext cx="368645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8DDDD"/>
                </a:solidFill>
                <a:latin typeface="Be Vietnam"/>
                <a:ea typeface="Be Vietnam"/>
                <a:cs typeface="Be Vietnam"/>
                <a:sym typeface="Be Vietnam"/>
              </a:rPr>
              <a:t>980 (81 %) as benign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57349" y="6468601"/>
            <a:ext cx="40327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8DDDD"/>
                </a:solidFill>
                <a:latin typeface="Be Vietnam"/>
                <a:ea typeface="Be Vietnam"/>
                <a:cs typeface="Be Vietnam"/>
                <a:sym typeface="Be Vietnam"/>
              </a:rPr>
              <a:t>224 (19 %) as suspicious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8264305" y="6703551"/>
            <a:ext cx="5693045" cy="3478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552010">
            <a:off x="5854410" y="7376853"/>
            <a:ext cx="818608" cy="665119"/>
          </a:xfrm>
          <a:custGeom>
            <a:avLst/>
            <a:gdLst/>
            <a:ahLst/>
            <a:cxnLst/>
            <a:rect l="l" t="t" r="r" b="b"/>
            <a:pathLst>
              <a:path w="818608" h="665119">
                <a:moveTo>
                  <a:pt x="0" y="0"/>
                </a:moveTo>
                <a:lnTo>
                  <a:pt x="818608" y="0"/>
                </a:lnTo>
                <a:lnTo>
                  <a:pt x="818608" y="665119"/>
                </a:lnTo>
                <a:lnTo>
                  <a:pt x="0" y="6651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34401" y="5035449"/>
            <a:ext cx="42201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8DDDD"/>
                </a:solidFill>
                <a:latin typeface="Be Vietnam"/>
                <a:ea typeface="Be Vietnam"/>
                <a:cs typeface="Be Vietnam"/>
                <a:sym typeface="Be Vietnam"/>
              </a:rPr>
              <a:t>9 (0.7 %) suspicious cases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644465" y="5457724"/>
            <a:ext cx="3250952" cy="20731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001888" y="8723210"/>
            <a:ext cx="12284223" cy="117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8DDDD"/>
                </a:solidFill>
                <a:latin typeface="Be Vietnam"/>
                <a:ea typeface="Be Vietnam"/>
                <a:cs typeface="Be Vietnam"/>
                <a:sym typeface="Be Vietnam"/>
              </a:rPr>
              <a:t>The app produced a 27-fold higher rate of ‘melanoma-suspect’ results compared to human experts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39423" t="-15717" b="-495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49556" y="8843978"/>
            <a:ext cx="1927081" cy="828645"/>
          </a:xfrm>
          <a:custGeom>
            <a:avLst/>
            <a:gdLst/>
            <a:ahLst/>
            <a:cxnLst/>
            <a:rect l="l" t="t" r="r" b="b"/>
            <a:pathLst>
              <a:path w="1927081" h="828645">
                <a:moveTo>
                  <a:pt x="0" y="0"/>
                </a:moveTo>
                <a:lnTo>
                  <a:pt x="1927081" y="0"/>
                </a:lnTo>
                <a:lnTo>
                  <a:pt x="1927081" y="828644"/>
                </a:lnTo>
                <a:lnTo>
                  <a:pt x="0" y="828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40709" y="1028700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751089">
            <a:off x="-2177364" y="715748"/>
            <a:ext cx="3456432" cy="4114800"/>
          </a:xfrm>
          <a:custGeom>
            <a:avLst/>
            <a:gdLst/>
            <a:ahLst/>
            <a:cxnLst/>
            <a:rect l="l" t="t" r="r" b="b"/>
            <a:pathLst>
              <a:path w="3456432" h="4114800">
                <a:moveTo>
                  <a:pt x="0" y="0"/>
                </a:moveTo>
                <a:lnTo>
                  <a:pt x="3456432" y="0"/>
                </a:lnTo>
                <a:lnTo>
                  <a:pt x="3456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885825"/>
            <a:ext cx="18288000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D13B5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How to use Skinvision? </a:t>
            </a:r>
          </a:p>
        </p:txBody>
      </p:sp>
      <p:pic>
        <p:nvPicPr>
          <p:cNvPr id="7" name="Picture 7"/>
          <p:cNvPicPr>
            <a:picLocks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3653314" y="3086100"/>
            <a:ext cx="10981372" cy="617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E5AED-BBE5-6549-F78B-23F9A50D5FF6}"/>
              </a:ext>
            </a:extLst>
          </p:cNvPr>
          <p:cNvSpPr txBox="1"/>
          <p:nvPr/>
        </p:nvSpPr>
        <p:spPr>
          <a:xfrm>
            <a:off x="3653314" y="4959941"/>
            <a:ext cx="10981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1"/>
              </a:rPr>
              <a:t>How to use </a:t>
            </a:r>
            <a:r>
              <a:rPr lang="en-US" dirty="0" err="1">
                <a:hlinkClick r:id="rId11"/>
              </a:rPr>
              <a:t>SkinVision</a:t>
            </a:r>
            <a:r>
              <a:rPr lang="en-US" dirty="0">
                <a:hlinkClick r:id="rId11"/>
              </a:rPr>
              <a:t>? - YouTube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577376" y="3975467"/>
            <a:ext cx="3363849" cy="4114800"/>
          </a:xfrm>
          <a:custGeom>
            <a:avLst/>
            <a:gdLst/>
            <a:ahLst/>
            <a:cxnLst/>
            <a:rect l="l" t="t" r="r" b="b"/>
            <a:pathLst>
              <a:path w="3363849" h="4114800">
                <a:moveTo>
                  <a:pt x="0" y="0"/>
                </a:moveTo>
                <a:lnTo>
                  <a:pt x="3363848" y="0"/>
                </a:lnTo>
                <a:lnTo>
                  <a:pt x="33638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0336" y="9471912"/>
            <a:ext cx="4405880" cy="815088"/>
          </a:xfrm>
          <a:custGeom>
            <a:avLst/>
            <a:gdLst/>
            <a:ahLst/>
            <a:cxnLst/>
            <a:rect l="l" t="t" r="r" b="b"/>
            <a:pathLst>
              <a:path w="4405880" h="815088">
                <a:moveTo>
                  <a:pt x="0" y="0"/>
                </a:moveTo>
                <a:lnTo>
                  <a:pt x="4405881" y="0"/>
                </a:lnTo>
                <a:lnTo>
                  <a:pt x="4405881" y="815088"/>
                </a:lnTo>
                <a:lnTo>
                  <a:pt x="0" y="81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885825"/>
            <a:ext cx="18288000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7. 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9347" y="4053636"/>
            <a:ext cx="12869306" cy="333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just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Awareness of skin cancer screening and self-examination</a:t>
            </a:r>
          </a:p>
          <a:p>
            <a:pPr marL="734055" lvl="1" indent="-367027" algn="just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Instant AI-based risk assessment for early detection</a:t>
            </a:r>
          </a:p>
          <a:p>
            <a:pPr marL="734055" lvl="1" indent="-367027" algn="just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Useful in areas with limited dermatology access</a:t>
            </a:r>
          </a:p>
          <a:p>
            <a:pPr marL="734055" lvl="1" indent="-367027" algn="just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Reported sensitivity up to 87 % and specificity ≈ 80 %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7802" y="2186736"/>
            <a:ext cx="5212396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Positive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E11ACBC7-B133-D66D-10E1-A216E8E184A3}"/>
              </a:ext>
            </a:extLst>
          </p:cNvPr>
          <p:cNvSpPr/>
          <p:nvPr/>
        </p:nvSpPr>
        <p:spPr>
          <a:xfrm>
            <a:off x="-1341103" y="-123825"/>
            <a:ext cx="4777707" cy="4114800"/>
          </a:xfrm>
          <a:custGeom>
            <a:avLst/>
            <a:gdLst/>
            <a:ahLst/>
            <a:cxnLst/>
            <a:rect l="l" t="t" r="r" b="b"/>
            <a:pathLst>
              <a:path w="4777707" h="4114800">
                <a:moveTo>
                  <a:pt x="0" y="0"/>
                </a:moveTo>
                <a:lnTo>
                  <a:pt x="4777706" y="0"/>
                </a:lnTo>
                <a:lnTo>
                  <a:pt x="47777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3B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1103" y="-123825"/>
            <a:ext cx="4777707" cy="4114800"/>
          </a:xfrm>
          <a:custGeom>
            <a:avLst/>
            <a:gdLst/>
            <a:ahLst/>
            <a:cxnLst/>
            <a:rect l="l" t="t" r="r" b="b"/>
            <a:pathLst>
              <a:path w="4777707" h="4114800">
                <a:moveTo>
                  <a:pt x="0" y="0"/>
                </a:moveTo>
                <a:lnTo>
                  <a:pt x="4777706" y="0"/>
                </a:lnTo>
                <a:lnTo>
                  <a:pt x="47777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77376" y="3975467"/>
            <a:ext cx="3363849" cy="4114800"/>
          </a:xfrm>
          <a:custGeom>
            <a:avLst/>
            <a:gdLst/>
            <a:ahLst/>
            <a:cxnLst/>
            <a:rect l="l" t="t" r="r" b="b"/>
            <a:pathLst>
              <a:path w="3363849" h="4114800">
                <a:moveTo>
                  <a:pt x="0" y="0"/>
                </a:moveTo>
                <a:lnTo>
                  <a:pt x="3363848" y="0"/>
                </a:lnTo>
                <a:lnTo>
                  <a:pt x="33638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0336" y="9471912"/>
            <a:ext cx="4405880" cy="815088"/>
          </a:xfrm>
          <a:custGeom>
            <a:avLst/>
            <a:gdLst/>
            <a:ahLst/>
            <a:cxnLst/>
            <a:rect l="l" t="t" r="r" b="b"/>
            <a:pathLst>
              <a:path w="4405880" h="815088">
                <a:moveTo>
                  <a:pt x="0" y="0"/>
                </a:moveTo>
                <a:lnTo>
                  <a:pt x="4405881" y="0"/>
                </a:lnTo>
                <a:lnTo>
                  <a:pt x="4405881" y="815088"/>
                </a:lnTo>
                <a:lnTo>
                  <a:pt x="0" y="815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885825"/>
            <a:ext cx="18288000" cy="135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6"/>
              </a:lnSpc>
              <a:spcBef>
                <a:spcPct val="0"/>
              </a:spcBef>
            </a:pPr>
            <a:r>
              <a:rPr lang="en-US" sz="8033" b="1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7. 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50916" y="3639843"/>
            <a:ext cx="13186168" cy="4188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l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Sensitivity 41–83 %, specificity 60–83 %, AUROC 0.62–0.72</a:t>
            </a:r>
          </a:p>
          <a:p>
            <a:pPr algn="l">
              <a:lnSpc>
                <a:spcPts val="6799"/>
              </a:lnSpc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 -&gt; lower than dermatologists (AUROC &gt; 0.90)</a:t>
            </a:r>
          </a:p>
          <a:p>
            <a:pPr marL="734055" lvl="1" indent="-367027" algn="l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Over-detect suspicious lesions</a:t>
            </a:r>
          </a:p>
          <a:p>
            <a:pPr marL="734055" lvl="1" indent="-367027" algn="l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False positives and unnecessary excisions</a:t>
            </a:r>
          </a:p>
          <a:p>
            <a:pPr marL="734055" lvl="1" indent="-367027" algn="l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Conflict of interest and bias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7802" y="2186736"/>
            <a:ext cx="5212396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Negative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302</Words>
  <Application>Microsoft Office PowerPoint</Application>
  <PresentationFormat>Custom</PresentationFormat>
  <Paragraphs>48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Be Vietnam Ultra-Bold</vt:lpstr>
      <vt:lpstr>Calibri</vt:lpstr>
      <vt:lpstr>Arial</vt:lpstr>
      <vt:lpstr>Be Vietnam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Medical Service &amp; Health Care</dc:title>
  <cp:lastModifiedBy>Thi Ngoc Phung Cao</cp:lastModifiedBy>
  <cp:revision>3</cp:revision>
  <dcterms:created xsi:type="dcterms:W3CDTF">2006-08-16T00:00:00Z</dcterms:created>
  <dcterms:modified xsi:type="dcterms:W3CDTF">2025-11-05T22:41:07Z</dcterms:modified>
  <dc:identifier>DAG31izdrIM</dc:identifier>
</cp:coreProperties>
</file>